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72" r:id="rId6"/>
    <p:sldId id="273" r:id="rId7"/>
    <p:sldId id="268" r:id="rId8"/>
    <p:sldId id="260" r:id="rId9"/>
    <p:sldId id="271" r:id="rId10"/>
    <p:sldId id="262" r:id="rId11"/>
    <p:sldId id="263" r:id="rId12"/>
    <p:sldId id="267" r:id="rId13"/>
    <p:sldId id="264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85D"/>
    <a:srgbClr val="2DB8D5"/>
    <a:srgbClr val="3E4659"/>
    <a:srgbClr val="37E3FF"/>
    <a:srgbClr val="787A7F"/>
    <a:srgbClr val="030306"/>
    <a:srgbClr val="9FAAAE"/>
    <a:srgbClr val="47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276"/>
      </p:cViewPr>
      <p:guideLst>
        <p:guide orient="horz" pos="2160"/>
        <p:guide pos="3840"/>
        <p:guide orient="horz" pos="2727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F515-400B-4DB3-BC6C-686FB60D3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DF638F-96DA-4A57-BAC7-2BC64651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955B-C4CE-4836-B7FC-1225BF6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2A8A1-3F8E-43DF-9BBA-9696C69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0AD02-95D9-41B4-913F-4FB1EB37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8BBF1-4755-469B-A22D-26FF6B7D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84D023-7279-4A56-BAEC-890975C7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216E1-10FD-4FE0-BDAC-6D431DD6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6E1A-22D2-4831-8259-BBAEE92B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0D405-A8FB-445C-AB7C-C3A1D2A2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EBF5BA-C6D9-4F05-B395-88F95C0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D99E09-6769-43EF-9737-87428120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03C9-3CC5-4A4A-B7E7-604DC21C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E773C-3509-4F0F-AE9F-95957A0D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9356F-3EFD-4580-89BE-22F0BD2A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4A411-09CA-44B6-A334-D759BA06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2CA74-02E0-4ED0-9110-91EF9B9A9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ADC94-BBB3-45CA-A94B-73F14387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6AE99-6287-48AA-B97C-39204D5E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3D2F9-2D54-44DC-9B28-A4559FD2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1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B052C-58CA-445F-BC31-684BBE16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1B0E1-0365-458E-AAA1-6E26BD0E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17DF7-84FB-4E23-B910-82F339D3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124A0-15A7-40C5-B80C-A1A0ACE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36F16-2EBC-4816-8351-1607C9FD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F0274-4AA4-4FA2-9F1F-D59C7BE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39CAD-0C3D-4623-9FE3-2B003FB94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E5BEC2-95BF-47A2-BF42-538DEB3FF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A084-4DA9-4039-B112-40EF3A17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D7AB-6094-4D18-AEAC-EFBDDCC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FFFBB-6D31-4908-A5BC-B583B9B1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0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C25F6-349C-4D8C-B062-94454237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FA80-753B-40FE-99BD-39654708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76FB3-9010-4C53-BDDD-811A11B83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6FAB5-0A12-4E0B-A1E2-B27128786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BDF54-538C-4591-B439-9F8FAD7A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282953-5C65-43A1-B5A7-9E74CDBF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5BD81-F2C3-4408-BFD8-16C5DE9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11276D-1A1F-44D1-8787-BFD4ACC6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9000B-492D-4CDC-A927-5BE884A5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E4422-0911-4E7B-B4C9-5EDA3A4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EA03B-517B-4A9F-9F9E-C2AC7BD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60247-9EE3-4CB8-90D2-422CA143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5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5489F2-AE0E-42F9-A499-97247E20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A1FFC-ECA0-4AE4-AE80-4245A955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FF6681-0DBC-441B-8851-3A21D3D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7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8DAD-94F4-4800-AFE1-7C3F78AA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ED1C1-4EA2-4DD7-BF08-2360EFCA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E799A-80DC-4F22-A835-75276D3E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2255A-7E7A-4AC8-A5AF-1A75FA64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E16A3-F1D7-415C-9895-82F5A8D4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A5ADC-B609-4C9A-92C1-7F2BA09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6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FE1FC-B585-422D-9D1C-DCE8722F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48DEF-7B39-4EE3-BE7F-C9A36A742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F4216-0F0E-45C3-8324-D908D34E9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EA502A-2BD5-435E-AD27-3EBD3F7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84627-5B16-4244-8235-09EFA822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DBDE7-825E-4413-BB13-8B5AE128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7751C-D3BC-4EC5-A18C-5A4BFF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272D8-5ECE-498F-8648-354F96D0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60073-DB2F-44E0-BA37-84155C782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89ECE-2500-468B-A273-5748EB375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2DDB6-9B5E-4A71-B494-92C8FD8F4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4304412-154C-4542-809D-1D0C63A2A50C}"/>
              </a:ext>
            </a:extLst>
          </p:cNvPr>
          <p:cNvSpPr/>
          <p:nvPr/>
        </p:nvSpPr>
        <p:spPr>
          <a:xfrm rot="2700000">
            <a:off x="1928383" y="-1226529"/>
            <a:ext cx="9311055" cy="9311055"/>
          </a:xfrm>
          <a:custGeom>
            <a:avLst/>
            <a:gdLst>
              <a:gd name="connsiteX0" fmla="*/ 0 w 9311055"/>
              <a:gd name="connsiteY0" fmla="*/ 4461719 h 9311055"/>
              <a:gd name="connsiteX1" fmla="*/ 4461719 w 9311055"/>
              <a:gd name="connsiteY1" fmla="*/ 0 h 9311055"/>
              <a:gd name="connsiteX2" fmla="*/ 7759181 w 9311055"/>
              <a:gd name="connsiteY2" fmla="*/ 0 h 9311055"/>
              <a:gd name="connsiteX3" fmla="*/ 9311055 w 9311055"/>
              <a:gd name="connsiteY3" fmla="*/ 1551874 h 9311055"/>
              <a:gd name="connsiteX4" fmla="*/ 9311055 w 9311055"/>
              <a:gd name="connsiteY4" fmla="*/ 4849341 h 9311055"/>
              <a:gd name="connsiteX5" fmla="*/ 4849341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9"/>
                </a:moveTo>
                <a:lnTo>
                  <a:pt x="4461719" y="0"/>
                </a:lnTo>
                <a:lnTo>
                  <a:pt x="7759181" y="0"/>
                </a:lnTo>
                <a:cubicBezTo>
                  <a:pt x="8616257" y="0"/>
                  <a:pt x="9311055" y="694798"/>
                  <a:pt x="9311055" y="1551874"/>
                </a:cubicBezTo>
                <a:lnTo>
                  <a:pt x="9311055" y="4849341"/>
                </a:lnTo>
                <a:lnTo>
                  <a:pt x="4849341" y="9311055"/>
                </a:lnTo>
                <a:lnTo>
                  <a:pt x="1551874" y="9311055"/>
                </a:lnTo>
                <a:cubicBezTo>
                  <a:pt x="694799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8F8EFE9-1B01-45C3-BAA3-EE36DA83CF57}"/>
              </a:ext>
            </a:extLst>
          </p:cNvPr>
          <p:cNvSpPr/>
          <p:nvPr/>
        </p:nvSpPr>
        <p:spPr>
          <a:xfrm rot="2700000">
            <a:off x="3694570" y="-1226528"/>
            <a:ext cx="9311055" cy="9311055"/>
          </a:xfrm>
          <a:custGeom>
            <a:avLst/>
            <a:gdLst>
              <a:gd name="connsiteX0" fmla="*/ 0 w 9311055"/>
              <a:gd name="connsiteY0" fmla="*/ 4461717 h 9311055"/>
              <a:gd name="connsiteX1" fmla="*/ 4461717 w 9311055"/>
              <a:gd name="connsiteY1" fmla="*/ 0 h 9311055"/>
              <a:gd name="connsiteX2" fmla="*/ 6813290 w 9311055"/>
              <a:gd name="connsiteY2" fmla="*/ 0 h 9311055"/>
              <a:gd name="connsiteX3" fmla="*/ 9311055 w 9311055"/>
              <a:gd name="connsiteY3" fmla="*/ 2497765 h 9311055"/>
              <a:gd name="connsiteX4" fmla="*/ 9311055 w 9311055"/>
              <a:gd name="connsiteY4" fmla="*/ 4849339 h 9311055"/>
              <a:gd name="connsiteX5" fmla="*/ 4849339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7"/>
                </a:moveTo>
                <a:lnTo>
                  <a:pt x="4461717" y="0"/>
                </a:lnTo>
                <a:lnTo>
                  <a:pt x="6813290" y="0"/>
                </a:lnTo>
                <a:lnTo>
                  <a:pt x="9311055" y="2497765"/>
                </a:lnTo>
                <a:lnTo>
                  <a:pt x="9311055" y="4849339"/>
                </a:lnTo>
                <a:lnTo>
                  <a:pt x="4849339" y="9311055"/>
                </a:lnTo>
                <a:lnTo>
                  <a:pt x="1551874" y="9311055"/>
                </a:lnTo>
                <a:cubicBezTo>
                  <a:pt x="694798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6A57E602-630B-4476-BCE0-E5A32F8EF234}"/>
              </a:ext>
            </a:extLst>
          </p:cNvPr>
          <p:cNvSpPr/>
          <p:nvPr/>
        </p:nvSpPr>
        <p:spPr>
          <a:xfrm rot="2700000">
            <a:off x="5445618" y="-1189980"/>
            <a:ext cx="9237959" cy="9237959"/>
          </a:xfrm>
          <a:custGeom>
            <a:avLst/>
            <a:gdLst>
              <a:gd name="connsiteX0" fmla="*/ 4388620 w 9237959"/>
              <a:gd name="connsiteY0" fmla="*/ 0 h 9237959"/>
              <a:gd name="connsiteX1" fmla="*/ 9237959 w 9237959"/>
              <a:gd name="connsiteY1" fmla="*/ 4849339 h 9237959"/>
              <a:gd name="connsiteX2" fmla="*/ 4849339 w 9237959"/>
              <a:gd name="connsiteY2" fmla="*/ 9237959 h 9237959"/>
              <a:gd name="connsiteX3" fmla="*/ 1551874 w 9237959"/>
              <a:gd name="connsiteY3" fmla="*/ 9237959 h 9237959"/>
              <a:gd name="connsiteX4" fmla="*/ 0 w 9237959"/>
              <a:gd name="connsiteY4" fmla="*/ 7686085 h 9237959"/>
              <a:gd name="connsiteX5" fmla="*/ 1 w 9237959"/>
              <a:gd name="connsiteY5" fmla="*/ 4388620 h 923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37959" h="9237959">
                <a:moveTo>
                  <a:pt x="4388620" y="0"/>
                </a:moveTo>
                <a:lnTo>
                  <a:pt x="9237959" y="4849339"/>
                </a:lnTo>
                <a:lnTo>
                  <a:pt x="4849339" y="9237959"/>
                </a:lnTo>
                <a:lnTo>
                  <a:pt x="1551874" y="9237959"/>
                </a:lnTo>
                <a:cubicBezTo>
                  <a:pt x="694798" y="9237959"/>
                  <a:pt x="0" y="8543161"/>
                  <a:pt x="0" y="7686085"/>
                </a:cubicBezTo>
                <a:lnTo>
                  <a:pt x="1" y="438862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D3C4-EE98-4E58-B11D-65A606149E61}"/>
              </a:ext>
            </a:extLst>
          </p:cNvPr>
          <p:cNvSpPr txBox="1"/>
          <p:nvPr/>
        </p:nvSpPr>
        <p:spPr>
          <a:xfrm>
            <a:off x="4930867" y="2921168"/>
            <a:ext cx="6647960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가디언 테일즈 캐릭터 분석</a:t>
            </a: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C459BC6C-45C3-41E8-B767-5AFB7A595A47}"/>
              </a:ext>
            </a:extLst>
          </p:cNvPr>
          <p:cNvSpPr/>
          <p:nvPr/>
        </p:nvSpPr>
        <p:spPr>
          <a:xfrm rot="2700000">
            <a:off x="12154195" y="2458767"/>
            <a:ext cx="1940469" cy="1940469"/>
          </a:xfrm>
          <a:custGeom>
            <a:avLst/>
            <a:gdLst>
              <a:gd name="connsiteX0" fmla="*/ 61364 w 1940469"/>
              <a:gd name="connsiteY0" fmla="*/ 0 h 1940469"/>
              <a:gd name="connsiteX1" fmla="*/ 1940469 w 1940469"/>
              <a:gd name="connsiteY1" fmla="*/ 1879104 h 1940469"/>
              <a:gd name="connsiteX2" fmla="*/ 1890338 w 1940469"/>
              <a:gd name="connsiteY2" fmla="*/ 1912904 h 1940469"/>
              <a:gd name="connsiteX3" fmla="*/ 1753803 w 1940469"/>
              <a:gd name="connsiteY3" fmla="*/ 1940469 h 1940469"/>
              <a:gd name="connsiteX4" fmla="*/ 350769 w 1940469"/>
              <a:gd name="connsiteY4" fmla="*/ 1940469 h 1940469"/>
              <a:gd name="connsiteX5" fmla="*/ 0 w 1940469"/>
              <a:gd name="connsiteY5" fmla="*/ 1589700 h 1940469"/>
              <a:gd name="connsiteX6" fmla="*/ 0 w 1940469"/>
              <a:gd name="connsiteY6" fmla="*/ 186666 h 1940469"/>
              <a:gd name="connsiteX7" fmla="*/ 27565 w 1940469"/>
              <a:gd name="connsiteY7" fmla="*/ 50131 h 19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469" h="1940469">
                <a:moveTo>
                  <a:pt x="61364" y="0"/>
                </a:moveTo>
                <a:lnTo>
                  <a:pt x="1940469" y="1879104"/>
                </a:lnTo>
                <a:lnTo>
                  <a:pt x="1890338" y="1912904"/>
                </a:lnTo>
                <a:cubicBezTo>
                  <a:pt x="1848373" y="1930654"/>
                  <a:pt x="1802234" y="1940469"/>
                  <a:pt x="1753803" y="1940469"/>
                </a:cubicBezTo>
                <a:lnTo>
                  <a:pt x="350769" y="1940469"/>
                </a:lnTo>
                <a:cubicBezTo>
                  <a:pt x="157045" y="1940469"/>
                  <a:pt x="0" y="1783424"/>
                  <a:pt x="0" y="1589700"/>
                </a:cubicBezTo>
                <a:lnTo>
                  <a:pt x="0" y="186666"/>
                </a:lnTo>
                <a:cubicBezTo>
                  <a:pt x="0" y="138235"/>
                  <a:pt x="9815" y="92097"/>
                  <a:pt x="27565" y="5013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4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주된 사용처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효과와 함께 생각 한다면 치명타 적중 시 발동되는 이동속도 증가 버프를 활용하기 가장 좋은 컨텐츠가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아레나일 것으로 생각 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 된 이동속도 증가 버프를 토대로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 &amp; Run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플레이에 적합 할 것으로 추측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71E8C2-E673-4887-8DF5-8FA11B1A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513DE0-AEE0-43D0-84DB-416E118E9F2E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1991FE-C4AC-4553-9C4E-1E46A9027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A2B68BD-EA53-4BC6-BBB0-219934CE9D8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3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AF5DB-DF19-4EA8-A8B1-17FA9C08B6B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A20DAE-8C8F-417E-BE95-384DA6A1BF31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A9FA0CFE-E1D8-408C-A444-2EE5E0BFFD7A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35446E2-180B-4812-9952-A1C8443D04B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6585E-3C3B-415F-8E8A-ABBFB9A6EB55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공격적인 지원가의 형태를 취하고 있어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서브 딜러로 파티 한자리 채용이 가능하고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버프로 치명타 확률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 있기 때문에 딜러 캐릭터들에게 부족한 치명타를 메꾸어 줄 수 있으며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한정으로 바리와 함께 사용한다면 속성을 깎는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디버프와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특수효과까지 합쳐져 보다 더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시너지 효과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볼 수 있음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4월 11일 기준, ‘메이릴’의 아레나 악세사리, 카드, 방패, 굿즈 픽률 1위">
            <a:extLst>
              <a:ext uri="{FF2B5EF4-FFF2-40B4-BE49-F238E27FC236}">
                <a16:creationId xmlns:a16="http://schemas.microsoft.com/office/drawing/2014/main" id="{D01308DA-7C84-42AF-BB1C-F7A3E23B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5" y="1346165"/>
            <a:ext cx="5724525" cy="28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2B59FC-D06B-4468-A1E2-DA39192705B5}"/>
              </a:ext>
            </a:extLst>
          </p:cNvPr>
          <p:cNvSpPr/>
          <p:nvPr/>
        </p:nvSpPr>
        <p:spPr>
          <a:xfrm>
            <a:off x="3233736" y="4173091"/>
            <a:ext cx="5724525" cy="156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출처 </a:t>
            </a:r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게임메카</a:t>
            </a:r>
          </a:p>
        </p:txBody>
      </p:sp>
    </p:spTree>
    <p:extLst>
      <p:ext uri="{BB962C8B-B14F-4D97-AF65-F5344CB8AC3E}">
        <p14:creationId xmlns:p14="http://schemas.microsoft.com/office/powerpoint/2010/main" val="212019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DE93862-D2D1-44D6-A08A-215B1E53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캐릭터이지만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또는 전용 무기 효과에 힐이 존재하지 않아 타 지원가들과 비교하였을 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파티 밸런스에서 </a:t>
            </a:r>
            <a:r>
              <a:rPr lang="ko-KR" altLang="en-US" sz="20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유지력이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빠르게 적을 제거하지 못한다면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역으로 패배 할 가능성이 매우 높아짐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F11E-D30D-4ADF-8C48-F1566C86895A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6B2F72-5E62-49AF-95C1-419076DA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8EB01F8-6EB5-4ED8-BFA4-C26FF4D947DB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1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바리와 함께 사용 시 발동하기 때문에 바리가 없는 유저이거나 바리와 파티를 구성하지 않는 경우에는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존재하지 않는 것과 같기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조합이 강제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효과가 지 속성 저항을 깎기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파티가 아닌 경우 효용성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크게 하락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957377-805F-48B4-9B17-6A0FE99F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10179" r="2690" b="3972"/>
          <a:stretch/>
        </p:blipFill>
        <p:spPr>
          <a:xfrm>
            <a:off x="7025047" y="1349375"/>
            <a:ext cx="4108092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C13B42-4457-4971-A8B6-70C741CFACCE}"/>
              </a:ext>
            </a:extLst>
          </p:cNvPr>
          <p:cNvSpPr/>
          <p:nvPr/>
        </p:nvSpPr>
        <p:spPr>
          <a:xfrm>
            <a:off x="8661241" y="3620294"/>
            <a:ext cx="2352039" cy="542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511761-BE58-4865-8571-6005AE50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5" t="75850" r="3814" b="5863"/>
          <a:stretch/>
        </p:blipFill>
        <p:spPr>
          <a:xfrm>
            <a:off x="341125" y="2000250"/>
            <a:ext cx="5284237" cy="141816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DADCCE4-E4D0-4582-B435-06F96FA6770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625363" y="2709334"/>
            <a:ext cx="3035879" cy="11820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4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57D22-B200-4158-A0ED-0AAE3B06B66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7A6639-08BD-44C6-A669-6689F5087812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43C844-FFC8-4570-B5CD-DC9BA467B2A6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C77EB6BC-02CC-49B0-AB02-EDB2FEE45E5B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2DA47-43D9-4788-853F-9DBE5C4A1A35}"/>
              </a:ext>
            </a:extLst>
          </p:cNvPr>
          <p:cNvSpPr/>
          <p:nvPr/>
        </p:nvSpPr>
        <p:spPr>
          <a:xfrm>
            <a:off x="0" y="1990725"/>
            <a:ext cx="12201526" cy="2886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캐릭터의 모든 캐릭터 중 한 방이 가장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포지션의 캐릭터로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 출시 이후 상대적으로 가치가 떨어진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보조하며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 한정으로 속성 저항력을 깎으며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약점인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파훼하여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메타의 변화로 인하여 사용률이 많이 떨어진 바리를 다시금 사용 할 수 있는 계기를 만들어준 캐릭터로 평가된다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1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07359F7-AB74-40D8-A3BE-0201E1D352C1}"/>
              </a:ext>
            </a:extLst>
          </p:cNvPr>
          <p:cNvSpPr/>
          <p:nvPr/>
        </p:nvSpPr>
        <p:spPr>
          <a:xfrm>
            <a:off x="-4439" y="1272122"/>
            <a:ext cx="10166356" cy="5029200"/>
          </a:xfrm>
          <a:custGeom>
            <a:avLst/>
            <a:gdLst>
              <a:gd name="connsiteX0" fmla="*/ 0 w 10166356"/>
              <a:gd name="connsiteY0" fmla="*/ 0 h 5013208"/>
              <a:gd name="connsiteX1" fmla="*/ 8429981 w 10166356"/>
              <a:gd name="connsiteY1" fmla="*/ 0 h 5013208"/>
              <a:gd name="connsiteX2" fmla="*/ 10166356 w 10166356"/>
              <a:gd name="connsiteY2" fmla="*/ 5013208 h 5013208"/>
              <a:gd name="connsiteX3" fmla="*/ 0 w 10166356"/>
              <a:gd name="connsiteY3" fmla="*/ 5013208 h 50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6356" h="5013208">
                <a:moveTo>
                  <a:pt x="0" y="0"/>
                </a:moveTo>
                <a:lnTo>
                  <a:pt x="8429981" y="0"/>
                </a:lnTo>
                <a:lnTo>
                  <a:pt x="10166356" y="5013208"/>
                </a:lnTo>
                <a:lnTo>
                  <a:pt x="0" y="50132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D54C1-3411-42D8-8180-555B8FBC2F65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대상 캐릭터 </a:t>
            </a:r>
            <a:r>
              <a:rPr lang="en-US" altLang="ko-KR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메이릴</a:t>
            </a:r>
            <a:endParaRPr lang="ko-KR" altLang="en-US" dirty="0">
              <a:solidFill>
                <a:srgbClr val="3E46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99EADA-0E80-4E59-88DB-DDF32228E650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3DA4D2A-4BAE-4203-B9B4-50AD583B5FFC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5B2970D7-07E2-44DD-81FC-60FFBD11B71E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534B83-C73F-44BC-B4A0-3557356DAAA2}"/>
              </a:ext>
            </a:extLst>
          </p:cNvPr>
          <p:cNvGrpSpPr/>
          <p:nvPr/>
        </p:nvGrpSpPr>
        <p:grpSpPr>
          <a:xfrm>
            <a:off x="1566196" y="1551405"/>
            <a:ext cx="3267075" cy="4476750"/>
            <a:chOff x="7419975" y="1828800"/>
            <a:chExt cx="3267075" cy="44767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865F40C-3786-4430-AEE1-E9A316719827}"/>
                </a:ext>
              </a:extLst>
            </p:cNvPr>
            <p:cNvSpPr/>
            <p:nvPr/>
          </p:nvSpPr>
          <p:spPr>
            <a:xfrm>
              <a:off x="7419975" y="1828800"/>
              <a:ext cx="3267075" cy="4476750"/>
            </a:xfrm>
            <a:prstGeom prst="roundRect">
              <a:avLst>
                <a:gd name="adj" fmla="val 6171"/>
              </a:avLst>
            </a:prstGeom>
            <a:solidFill>
              <a:srgbClr val="9FAAAE"/>
            </a:solidFill>
            <a:ln>
              <a:solidFill>
                <a:srgbClr val="474C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67F130-0A8C-4595-A5B7-A5377E9153F8}"/>
                </a:ext>
              </a:extLst>
            </p:cNvPr>
            <p:cNvSpPr/>
            <p:nvPr/>
          </p:nvSpPr>
          <p:spPr>
            <a:xfrm>
              <a:off x="7604908" y="2005105"/>
              <a:ext cx="2897208" cy="4124140"/>
            </a:xfrm>
            <a:prstGeom prst="roundRect">
              <a:avLst>
                <a:gd name="adj" fmla="val 6171"/>
              </a:avLst>
            </a:prstGeom>
            <a:solidFill>
              <a:srgbClr val="030306"/>
            </a:solidFill>
            <a:ln w="63500">
              <a:solidFill>
                <a:srgbClr val="3C48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285AC-2276-4E1E-98E5-84AF8986B5A4}"/>
                </a:ext>
              </a:extLst>
            </p:cNvPr>
            <p:cNvSpPr txBox="1"/>
            <p:nvPr/>
          </p:nvSpPr>
          <p:spPr>
            <a:xfrm>
              <a:off x="7673191" y="2275764"/>
              <a:ext cx="276034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풍요의 신수 </a:t>
              </a:r>
              <a:r>
                <a:rPr lang="ko-KR" altLang="en-US" sz="24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메이릴</a:t>
              </a:r>
              <a:endParaRPr lang="ko-KR" altLang="en-US" sz="2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28D3-C152-458E-B221-4E56C21E7178}"/>
                </a:ext>
              </a:extLst>
            </p:cNvPr>
            <p:cNvSpPr txBox="1"/>
            <p:nvPr/>
          </p:nvSpPr>
          <p:spPr>
            <a:xfrm>
              <a:off x="7673191" y="2709478"/>
              <a:ext cx="27603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Divine Beast of Harvest </a:t>
              </a:r>
              <a:r>
                <a:rPr lang="en-US" altLang="ko-KR" sz="1400" dirty="0" err="1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Mayreel</a:t>
              </a:r>
              <a:endParaRPr lang="ko-KR" altLang="en-US" sz="1400" dirty="0">
                <a:solidFill>
                  <a:srgbClr val="787A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E7B789-46A5-4C72-98D5-6A95886EAB35}"/>
                </a:ext>
              </a:extLst>
            </p:cNvPr>
            <p:cNvSpPr txBox="1"/>
            <p:nvPr/>
          </p:nvSpPr>
          <p:spPr>
            <a:xfrm>
              <a:off x="7673190" y="306624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3EA02-BBDE-4E39-A6A0-F3DF65E9C20E}"/>
                </a:ext>
              </a:extLst>
            </p:cNvPr>
            <p:cNvSpPr txBox="1"/>
            <p:nvPr/>
          </p:nvSpPr>
          <p:spPr>
            <a:xfrm>
              <a:off x="9290383" y="3066247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3E180-B612-4DEF-9DE4-A484BCA03071}"/>
                </a:ext>
              </a:extLst>
            </p:cNvPr>
            <p:cNvSpPr txBox="1"/>
            <p:nvPr/>
          </p:nvSpPr>
          <p:spPr>
            <a:xfrm>
              <a:off x="7673190" y="348448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2C935-367B-48C6-A032-6F7DB137FC9C}"/>
                </a:ext>
              </a:extLst>
            </p:cNvPr>
            <p:cNvSpPr txBox="1"/>
            <p:nvPr/>
          </p:nvSpPr>
          <p:spPr>
            <a:xfrm>
              <a:off x="9614233" y="3484573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지원가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0F59-87E5-4D3F-9AC8-A6EE6E738401}"/>
                </a:ext>
              </a:extLst>
            </p:cNvPr>
            <p:cNvSpPr txBox="1"/>
            <p:nvPr/>
          </p:nvSpPr>
          <p:spPr>
            <a:xfrm>
              <a:off x="7673190" y="390272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5A090-9E02-4B81-AEF8-B643449F876C}"/>
                </a:ext>
              </a:extLst>
            </p:cNvPr>
            <p:cNvSpPr txBox="1"/>
            <p:nvPr/>
          </p:nvSpPr>
          <p:spPr>
            <a:xfrm>
              <a:off x="9614233" y="3905021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61ECB-D420-4567-9EE5-13ABA5B44E2F}"/>
                </a:ext>
              </a:extLst>
            </p:cNvPr>
            <p:cNvSpPr txBox="1"/>
            <p:nvPr/>
          </p:nvSpPr>
          <p:spPr>
            <a:xfrm>
              <a:off x="7673190" y="4320967"/>
              <a:ext cx="126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착용 가능 장비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FCE2F5-32C1-473D-B198-9EBA940C6961}"/>
                </a:ext>
              </a:extLst>
            </p:cNvPr>
            <p:cNvSpPr txBox="1"/>
            <p:nvPr/>
          </p:nvSpPr>
          <p:spPr>
            <a:xfrm>
              <a:off x="9290383" y="4322188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클로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009758-23CC-4952-A96F-AB73DEBD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514563"/>
              <a:ext cx="217018" cy="21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0F3015A-DABF-4479-8B2E-3114C8497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936205"/>
              <a:ext cx="229306" cy="21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9E8081-D5E2-404E-8FCB-FC9350D3EF10}"/>
                </a:ext>
              </a:extLst>
            </p:cNvPr>
            <p:cNvSpPr txBox="1"/>
            <p:nvPr/>
          </p:nvSpPr>
          <p:spPr>
            <a:xfrm>
              <a:off x="7673190" y="4739206"/>
              <a:ext cx="775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능력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4305E-256C-40A3-8419-C50A7586FC53}"/>
                </a:ext>
              </a:extLst>
            </p:cNvPr>
            <p:cNvSpPr txBox="1"/>
            <p:nvPr/>
          </p:nvSpPr>
          <p:spPr>
            <a:xfrm>
              <a:off x="9290383" y="4739206"/>
              <a:ext cx="77548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커뮤니온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6699F-6BD4-4EC5-A50C-94C66BD214E1}"/>
                </a:ext>
              </a:extLst>
            </p:cNvPr>
            <p:cNvSpPr txBox="1"/>
            <p:nvPr/>
          </p:nvSpPr>
          <p:spPr>
            <a:xfrm>
              <a:off x="7673190" y="5155152"/>
              <a:ext cx="258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바리와 함께 파티에 있으면 자신의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피해량이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증가하고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바리가 받는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피해량은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합니다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7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99B6C2F6-C2E8-49C2-BE46-188917A2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7212" r="9633" b="3927"/>
          <a:stretch/>
        </p:blipFill>
        <p:spPr bwMode="auto">
          <a:xfrm>
            <a:off x="6096000" y="381906"/>
            <a:ext cx="5522609" cy="64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7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099969-198B-4A3F-AB82-20572D2A8C86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하게 된 이유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1FDE0-A0AC-4F39-8B5D-6BDB91B71C95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D5BB719-02F5-4AFE-B97B-FF5DAEB0D1F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F97EC42-A30A-4FE4-8130-FA58F1A3AB2F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4E5B1E-1936-49D7-92C4-BC8F3A4AE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r="15156"/>
          <a:stretch/>
        </p:blipFill>
        <p:spPr>
          <a:xfrm rot="5400000">
            <a:off x="-984964" y="2251764"/>
            <a:ext cx="5591200" cy="3621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BB5AD-26C5-4D0C-BC63-D0764DAEDED9}"/>
              </a:ext>
            </a:extLst>
          </p:cNvPr>
          <p:cNvSpPr txBox="1"/>
          <p:nvPr/>
        </p:nvSpPr>
        <p:spPr>
          <a:xfrm>
            <a:off x="4855735" y="1663488"/>
            <a:ext cx="73362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최근에 출시된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처음으로 고정된 캐릭터와 강한 시너지를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일으키는 특수 능력으로 출시가 되어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이러한 시도를 하였으며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특수 능력의 장점은 무엇이고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단점은 무엇인지 알아보고 캐릭터의 평가까지 내려 보았다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C7C9AE-AF7A-4DEB-BE52-15F02BA5B7E7}"/>
              </a:ext>
            </a:extLst>
          </p:cNvPr>
          <p:cNvSpPr/>
          <p:nvPr/>
        </p:nvSpPr>
        <p:spPr>
          <a:xfrm>
            <a:off x="2818179" y="1822813"/>
            <a:ext cx="1606187" cy="160618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1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3CF49-3415-4C60-B331-DF9B2973E75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출시 이유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8ABC0-7FD3-4489-939C-85A4891F265B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252414-93DE-44C8-B87D-C8D9E667C06E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C3FD2F1-1C11-4D3E-8912-020B70BF8C48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88760"/>
              </p:ext>
            </p:extLst>
          </p:nvPr>
        </p:nvGraphicFramePr>
        <p:xfrm>
          <a:off x="2096332" y="1341438"/>
          <a:ext cx="7999335" cy="299849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8815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283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기획을 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속성 및 포지션을 분석을 하여 얻은 결과를 통하여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탱커와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포지션이 부족한 상태이며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업데이트 방향으로 미루어보아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포지션의 보충을 추가 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3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연타 공격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에너지를 모은 후 강력한 마무리 일격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C85F48-20D1-4732-87AC-8D4978935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085" r="41195"/>
          <a:stretch/>
        </p:blipFill>
        <p:spPr>
          <a:xfrm>
            <a:off x="-1" y="1985354"/>
            <a:ext cx="2615203" cy="17022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7EDF8A-63F2-4B96-AF31-F3A16162B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25582" r="41557"/>
          <a:stretch/>
        </p:blipFill>
        <p:spPr>
          <a:xfrm>
            <a:off x="3199818" y="1985354"/>
            <a:ext cx="2615203" cy="17022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D29ACC-E22F-4041-97B9-57BCA7CAF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484" r="41485" b="1"/>
          <a:stretch/>
        </p:blipFill>
        <p:spPr>
          <a:xfrm>
            <a:off x="6399637" y="1985354"/>
            <a:ext cx="2615203" cy="17022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68B008-395F-4DFB-AF1C-A00A342B20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145" r="41729" b="606"/>
          <a:stretch/>
        </p:blipFill>
        <p:spPr>
          <a:xfrm>
            <a:off x="9578400" y="1985093"/>
            <a:ext cx="2613600" cy="17028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4A2BF2-5608-405B-9CAB-7B6AC1929640}"/>
              </a:ext>
            </a:extLst>
          </p:cNvPr>
          <p:cNvSpPr/>
          <p:nvPr/>
        </p:nvSpPr>
        <p:spPr>
          <a:xfrm>
            <a:off x="0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1, 2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 공격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1AA2AB-9BDF-4FA7-9DDE-2BBA2D1E7727}"/>
              </a:ext>
            </a:extLst>
          </p:cNvPr>
          <p:cNvSpPr/>
          <p:nvPr/>
        </p:nvSpPr>
        <p:spPr>
          <a:xfrm>
            <a:off x="3199817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3, 4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 공격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AD3143-F3DC-42C1-B92D-D90C79563653}"/>
              </a:ext>
            </a:extLst>
          </p:cNvPr>
          <p:cNvSpPr/>
          <p:nvPr/>
        </p:nvSpPr>
        <p:spPr>
          <a:xfrm>
            <a:off x="6399631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마무리 일격을 위한 에너지 모으기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3BED38-2BB8-4D2C-8FAF-6F9E2A230432}"/>
              </a:ext>
            </a:extLst>
          </p:cNvPr>
          <p:cNvSpPr/>
          <p:nvPr/>
        </p:nvSpPr>
        <p:spPr>
          <a:xfrm>
            <a:off x="9578400" y="3684917"/>
            <a:ext cx="2613600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마무리 일격</a:t>
            </a:r>
          </a:p>
        </p:txBody>
      </p:sp>
    </p:spTree>
    <p:extLst>
      <p:ext uri="{BB962C8B-B14F-4D97-AF65-F5344CB8AC3E}">
        <p14:creationId xmlns:p14="http://schemas.microsoft.com/office/powerpoint/2010/main" val="273410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연타 공격은 각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6x4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공격으로 약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연타 공격을 실시하며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 일격은 약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에너지를 모은 뒤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7x4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내의 단일 대상 적에게 공격을 가한다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DB8B829-8107-4619-8AD2-DACCA186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02601"/>
              </p:ext>
            </p:extLst>
          </p:nvPr>
        </p:nvGraphicFramePr>
        <p:xfrm>
          <a:off x="689896" y="1350901"/>
          <a:ext cx="2948660" cy="29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33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</a:tblGrid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3B5C37-A427-4800-B804-0FC4113E6E2E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93681-076D-4A18-8AC1-1EAEDAA013FD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DA8402-8414-4D7C-9BD5-75B991A6B981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B2F23C-DBCF-4DBF-8259-94680816A624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18CFE9-F706-4E2C-AEF4-7629657CBB8B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68D0BD-3EB9-4D07-91D0-E4142F3D9573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29" name="연결선: 꺾임 13">
            <a:extLst>
              <a:ext uri="{FF2B5EF4-FFF2-40B4-BE49-F238E27FC236}">
                <a16:creationId xmlns:a16="http://schemas.microsoft.com/office/drawing/2014/main" id="{CBB291A8-0F5B-4D1C-B1C5-6AD494DFE1E7}"/>
              </a:ext>
            </a:extLst>
          </p:cNvPr>
          <p:cNvCxnSpPr>
            <a:cxnSpLocks/>
          </p:cNvCxnSpPr>
          <p:nvPr/>
        </p:nvCxnSpPr>
        <p:spPr>
          <a:xfrm flipV="1">
            <a:off x="1857375" y="1105098"/>
            <a:ext cx="2426004" cy="1419027"/>
          </a:xfrm>
          <a:prstGeom prst="bentConnector3">
            <a:avLst>
              <a:gd name="adj1" fmla="val 5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E1C301-06F4-48EA-88C6-9C1B94696F6E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연타 공격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0046FCA-45CB-4108-A7D9-E2724868A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11862"/>
              </p:ext>
            </p:extLst>
          </p:nvPr>
        </p:nvGraphicFramePr>
        <p:xfrm>
          <a:off x="6454315" y="1350893"/>
          <a:ext cx="2948660" cy="29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33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</a:tblGrid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3464A7-2F88-4225-AA12-AC491582C14F}"/>
              </a:ext>
            </a:extLst>
          </p:cNvPr>
          <p:cNvSpPr/>
          <p:nvPr/>
        </p:nvSpPr>
        <p:spPr>
          <a:xfrm>
            <a:off x="10007045" y="310378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7E0C1C-6A07-4BED-B4B0-C4086BD4C210}"/>
              </a:ext>
            </a:extLst>
          </p:cNvPr>
          <p:cNvSpPr txBox="1"/>
          <p:nvPr/>
        </p:nvSpPr>
        <p:spPr>
          <a:xfrm>
            <a:off x="10437056" y="3173381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0BED00-1630-47B6-B41D-5014DE7E579A}"/>
              </a:ext>
            </a:extLst>
          </p:cNvPr>
          <p:cNvSpPr/>
          <p:nvPr/>
        </p:nvSpPr>
        <p:spPr>
          <a:xfrm>
            <a:off x="10007045" y="3810312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253E02-9602-4508-9A02-D0CD555B7CBF}"/>
              </a:ext>
            </a:extLst>
          </p:cNvPr>
          <p:cNvSpPr txBox="1"/>
          <p:nvPr/>
        </p:nvSpPr>
        <p:spPr>
          <a:xfrm>
            <a:off x="10437056" y="3879904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C5DC13-E388-4B8A-822B-22CC6456D9A7}"/>
              </a:ext>
            </a:extLst>
          </p:cNvPr>
          <p:cNvSpPr/>
          <p:nvPr/>
        </p:nvSpPr>
        <p:spPr>
          <a:xfrm>
            <a:off x="10007045" y="2398836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0ADA03-1CDD-4AAF-B288-F19D1EB3AA45}"/>
              </a:ext>
            </a:extLst>
          </p:cNvPr>
          <p:cNvSpPr txBox="1"/>
          <p:nvPr/>
        </p:nvSpPr>
        <p:spPr>
          <a:xfrm>
            <a:off x="10437056" y="2468428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8" name="연결선: 꺾임 13">
            <a:extLst>
              <a:ext uri="{FF2B5EF4-FFF2-40B4-BE49-F238E27FC236}">
                <a16:creationId xmlns:a16="http://schemas.microsoft.com/office/drawing/2014/main" id="{9B958CF2-E239-4708-B4ED-9DBBB17A604F}"/>
              </a:ext>
            </a:extLst>
          </p:cNvPr>
          <p:cNvCxnSpPr>
            <a:cxnSpLocks/>
          </p:cNvCxnSpPr>
          <p:nvPr/>
        </p:nvCxnSpPr>
        <p:spPr>
          <a:xfrm flipV="1">
            <a:off x="7621794" y="1105090"/>
            <a:ext cx="2426004" cy="1419027"/>
          </a:xfrm>
          <a:prstGeom prst="bentConnector3">
            <a:avLst>
              <a:gd name="adj1" fmla="val 5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5FE4796-56AF-4902-8692-5B5AA44B19DA}"/>
              </a:ext>
            </a:extLst>
          </p:cNvPr>
          <p:cNvSpPr txBox="1"/>
          <p:nvPr/>
        </p:nvSpPr>
        <p:spPr>
          <a:xfrm>
            <a:off x="10092247" y="1035837"/>
            <a:ext cx="20188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전 약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 충전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76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파티의 가장 핵심 캐릭터는 바로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이지만 최근 미래공주와 미래기사의 추가로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공격은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 주기 힘든 메타가 지속되고 있어 바리의 보조인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신규 출시 하여 바리가 공격하기 이전에 걸려있는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무효화 보호막을 무력화 시키며 지 속성 저항을 깎은 뒤 바리의 강력한 한방을 넣을 수 있게 설계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추측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5320F-FC56-4870-8012-21D03DC6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/>
          <a:stretch/>
        </p:blipFill>
        <p:spPr>
          <a:xfrm>
            <a:off x="342899" y="1341438"/>
            <a:ext cx="6059585" cy="2998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4BB04-B2AD-496E-95B1-FF4B5EB8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24" t="54162" r="4103" b="24660"/>
          <a:stretch/>
        </p:blipFill>
        <p:spPr>
          <a:xfrm>
            <a:off x="7432675" y="2221690"/>
            <a:ext cx="4044950" cy="1237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B7062C-8E0C-41AA-B724-61A5F4E631B2}"/>
              </a:ext>
            </a:extLst>
          </p:cNvPr>
          <p:cNvSpPr/>
          <p:nvPr/>
        </p:nvSpPr>
        <p:spPr>
          <a:xfrm>
            <a:off x="4083049" y="2974974"/>
            <a:ext cx="2063751" cy="628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7961985-C28B-4261-9DA5-62D446F05F0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146800" y="2840657"/>
            <a:ext cx="1285875" cy="44864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050DD-DA04-410F-8F0D-6DD87E8C7B1D}"/>
              </a:ext>
            </a:extLst>
          </p:cNvPr>
          <p:cNvSpPr/>
          <p:nvPr/>
        </p:nvSpPr>
        <p:spPr>
          <a:xfrm>
            <a:off x="7432675" y="3459623"/>
            <a:ext cx="4044950" cy="222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바리에게 치명적인 미래공주의 연계기</a:t>
            </a:r>
          </a:p>
        </p:txBody>
      </p:sp>
    </p:spTree>
    <p:extLst>
      <p:ext uri="{BB962C8B-B14F-4D97-AF65-F5344CB8AC3E}">
        <p14:creationId xmlns:p14="http://schemas.microsoft.com/office/powerpoint/2010/main" val="338075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판정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68"/>
          <a:stretch/>
        </p:blipFill>
        <p:spPr>
          <a:xfrm>
            <a:off x="3067021" y="1341438"/>
            <a:ext cx="6057958" cy="2987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모션과 설명을 보면 마력 탄을 발사하는 형태의 공격을 취하는데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하는 장비는 근거리 무기인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클로를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사용하기 때문에 정확한 공격의 판정을 알아보기 위하여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아지트의 허수아비와 근거리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캐릭터와 원거리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캐릭터를 이용하여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24713" y="2124075"/>
            <a:ext cx="176211" cy="1285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24712" y="2450306"/>
            <a:ext cx="1638301" cy="461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판정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회간 수 속성 허수아비를 상대로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측정해 본 결과 원거리 피해 증가 캐릭터와 함께 파티를 구성한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높게 측정이 된 것을 보아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판정은 원거리 공격으로 추측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2113"/>
              </p:ext>
            </p:extLst>
          </p:nvPr>
        </p:nvGraphicFramePr>
        <p:xfrm>
          <a:off x="4104373" y="1341438"/>
          <a:ext cx="3983253" cy="282437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90141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</a:tblGrid>
              <a:tr h="4722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46.8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35.3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42.4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51.5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39.8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41.7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104373" y="4165812"/>
            <a:ext cx="3983253" cy="163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/>
              </a:rPr>
              <a:t>단위 </a:t>
            </a:r>
            <a:r>
              <a:rPr lang="en-US" altLang="ko-KR" sz="1050" dirty="0">
                <a:latin typeface="이사만루체 Medium"/>
              </a:rPr>
              <a:t>: </a:t>
            </a:r>
            <a:r>
              <a:rPr lang="ko-KR" altLang="en-US" sz="1050" dirty="0">
                <a:latin typeface="이사만루체 Medium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59294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705</Words>
  <Application>Microsoft Office PowerPoint</Application>
  <PresentationFormat>와이드스크린</PresentationFormat>
  <Paragraphs>162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이사만루체 Medium</vt:lpstr>
      <vt:lpstr>Arial</vt:lpstr>
      <vt:lpstr>나눔스퀘어 Bold</vt:lpstr>
      <vt:lpstr>나눔스퀘어 ExtraBold</vt:lpstr>
      <vt:lpstr>레시피코리아 Medium</vt:lpstr>
      <vt:lpstr>맑은 고딕</vt:lpstr>
      <vt:lpstr>코트라 볼드체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123</cp:revision>
  <cp:lastPrinted>2021-04-26T07:57:39Z</cp:lastPrinted>
  <dcterms:created xsi:type="dcterms:W3CDTF">2021-04-23T10:10:27Z</dcterms:created>
  <dcterms:modified xsi:type="dcterms:W3CDTF">2021-04-26T07:59:25Z</dcterms:modified>
</cp:coreProperties>
</file>